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33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09CD3-4B2E-4A5D-B0A6-74EF2C4067A9}" type="datetimeFigureOut">
              <a:rPr lang="en-US" smtClean="0"/>
              <a:pPr/>
              <a:t>10/26/2021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C37D1-4587-4BBA-AFE7-11BA0F6625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09CD3-4B2E-4A5D-B0A6-74EF2C4067A9}" type="datetimeFigureOut">
              <a:rPr lang="en-US" smtClean="0"/>
              <a:pPr/>
              <a:t>10/26/2021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C37D1-4587-4BBA-AFE7-11BA0F6625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09CD3-4B2E-4A5D-B0A6-74EF2C4067A9}" type="datetimeFigureOut">
              <a:rPr lang="en-US" smtClean="0"/>
              <a:pPr/>
              <a:t>10/26/2021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C37D1-4587-4BBA-AFE7-11BA0F6625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09CD3-4B2E-4A5D-B0A6-74EF2C4067A9}" type="datetimeFigureOut">
              <a:rPr lang="en-US" smtClean="0"/>
              <a:pPr/>
              <a:t>10/26/2021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C37D1-4587-4BBA-AFE7-11BA0F6625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09CD3-4B2E-4A5D-B0A6-74EF2C4067A9}" type="datetimeFigureOut">
              <a:rPr lang="en-US" smtClean="0"/>
              <a:pPr/>
              <a:t>10/26/2021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C37D1-4587-4BBA-AFE7-11BA0F6625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09CD3-4B2E-4A5D-B0A6-74EF2C4067A9}" type="datetimeFigureOut">
              <a:rPr lang="en-US" smtClean="0"/>
              <a:pPr/>
              <a:t>10/26/2021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C37D1-4587-4BBA-AFE7-11BA0F6625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09CD3-4B2E-4A5D-B0A6-74EF2C4067A9}" type="datetimeFigureOut">
              <a:rPr lang="en-US" smtClean="0"/>
              <a:pPr/>
              <a:t>10/26/2021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C37D1-4587-4BBA-AFE7-11BA0F6625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09CD3-4B2E-4A5D-B0A6-74EF2C4067A9}" type="datetimeFigureOut">
              <a:rPr lang="en-US" smtClean="0"/>
              <a:pPr/>
              <a:t>10/26/2021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C37D1-4587-4BBA-AFE7-11BA0F6625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09CD3-4B2E-4A5D-B0A6-74EF2C4067A9}" type="datetimeFigureOut">
              <a:rPr lang="en-US" smtClean="0"/>
              <a:pPr/>
              <a:t>10/26/2021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C37D1-4587-4BBA-AFE7-11BA0F6625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09CD3-4B2E-4A5D-B0A6-74EF2C4067A9}" type="datetimeFigureOut">
              <a:rPr lang="en-US" smtClean="0"/>
              <a:pPr/>
              <a:t>10/26/2021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C37D1-4587-4BBA-AFE7-11BA0F6625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09CD3-4B2E-4A5D-B0A6-74EF2C4067A9}" type="datetimeFigureOut">
              <a:rPr lang="en-US" smtClean="0"/>
              <a:pPr/>
              <a:t>10/26/2021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C37D1-4587-4BBA-AFE7-11BA0F6625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309CD3-4B2E-4A5D-B0A6-74EF2C4067A9}" type="datetimeFigureOut">
              <a:rPr lang="en-US" smtClean="0"/>
              <a:pPr/>
              <a:t>10/26/2021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BC37D1-4587-4BBA-AFE7-11BA0F66259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46363" y="116459"/>
            <a:ext cx="8416635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/>
              <a:t>Entrepreneurship Events – 2021-2021</a:t>
            </a:r>
            <a:r>
              <a:rPr lang="en-US" sz="1100" dirty="0"/>
              <a:t>		                           Student(s) Name(s) ________________________________</a:t>
            </a:r>
          </a:p>
          <a:p>
            <a:endParaRPr lang="en-US" sz="1100" dirty="0"/>
          </a:p>
          <a:p>
            <a:r>
              <a:rPr lang="en-US" sz="1100" i="1" dirty="0"/>
              <a:t>Event (please check) – 20 Page  	</a:t>
            </a:r>
            <a:r>
              <a:rPr lang="en-US" sz="1100" dirty="0"/>
              <a:t>		                            Business/Product/Service     __________________________</a:t>
            </a:r>
          </a:p>
          <a:p>
            <a:pPr>
              <a:buFont typeface="Wingdings" pitchFamily="2" charset="2"/>
              <a:buChar char="q"/>
            </a:pPr>
            <a:r>
              <a:rPr lang="en-US" sz="1100" dirty="0"/>
              <a:t> Independent Business Plan (EIB)</a:t>
            </a:r>
          </a:p>
          <a:p>
            <a:pPr>
              <a:buFont typeface="Wingdings" pitchFamily="2" charset="2"/>
              <a:buChar char="q"/>
            </a:pPr>
            <a:r>
              <a:rPr lang="en-US" sz="1100" dirty="0"/>
              <a:t> International Business Plan (IBP)</a:t>
            </a:r>
          </a:p>
          <a:p>
            <a:pPr>
              <a:buFont typeface="Wingdings" pitchFamily="2" charset="2"/>
              <a:buChar char="q"/>
            </a:pPr>
            <a:r>
              <a:rPr lang="en-US" sz="1100" dirty="0"/>
              <a:t> Business Growth Plan (EBG)</a:t>
            </a:r>
          </a:p>
          <a:p>
            <a:pPr>
              <a:buFont typeface="Wingdings" pitchFamily="2" charset="2"/>
              <a:buChar char="q"/>
            </a:pPr>
            <a:r>
              <a:rPr lang="en-US" sz="1100" dirty="0"/>
              <a:t> Franchise Business Plan (EFB)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57200" y="1447800"/>
            <a:ext cx="403860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u="sng" dirty="0"/>
              <a:t>Brief</a:t>
            </a:r>
            <a:r>
              <a:rPr lang="en-US" sz="1100" dirty="0"/>
              <a:t> description of business </a:t>
            </a:r>
          </a:p>
          <a:p>
            <a:endParaRPr lang="en-US" sz="1100" dirty="0"/>
          </a:p>
          <a:p>
            <a:endParaRPr lang="en-US" sz="1100" dirty="0"/>
          </a:p>
          <a:p>
            <a:r>
              <a:rPr lang="en-US" sz="1100" dirty="0"/>
              <a:t>Details?</a:t>
            </a:r>
          </a:p>
          <a:p>
            <a:endParaRPr lang="en-US" sz="1100" dirty="0"/>
          </a:p>
          <a:p>
            <a:pPr marL="228600" indent="-228600">
              <a:buFont typeface="+mj-lt"/>
              <a:buAutoNum type="arabicPeriod"/>
            </a:pPr>
            <a:r>
              <a:rPr lang="en-US" sz="1100" dirty="0"/>
              <a:t>Top problem(s) plan will address</a:t>
            </a:r>
          </a:p>
          <a:p>
            <a:pPr marL="228600" indent="-228600">
              <a:buFont typeface="+mj-lt"/>
              <a:buAutoNum type="arabicPeriod"/>
            </a:pPr>
            <a:endParaRPr lang="en-US" sz="1100" dirty="0"/>
          </a:p>
          <a:p>
            <a:pPr marL="228600" indent="-228600">
              <a:buFont typeface="+mj-lt"/>
              <a:buAutoNum type="arabicPeriod"/>
            </a:pPr>
            <a:endParaRPr lang="en-US" sz="1100" dirty="0"/>
          </a:p>
          <a:p>
            <a:pPr marL="228600" indent="-228600">
              <a:buFont typeface="+mj-lt"/>
              <a:buAutoNum type="arabicPeriod"/>
            </a:pPr>
            <a:r>
              <a:rPr lang="en-US" sz="1100" dirty="0"/>
              <a:t>Target Market</a:t>
            </a:r>
          </a:p>
          <a:p>
            <a:pPr marL="228600" indent="-228600"/>
            <a:endParaRPr lang="en-US" sz="1100" dirty="0"/>
          </a:p>
          <a:p>
            <a:pPr marL="228600" indent="-228600"/>
            <a:r>
              <a:rPr lang="en-US" sz="1100" dirty="0"/>
              <a:t>3.	Why is this product/service different &amp; worth buying? What advantage do you have over your competitors?</a:t>
            </a:r>
          </a:p>
          <a:p>
            <a:pPr marL="228600" indent="-228600"/>
            <a:endParaRPr lang="en-US" sz="1100" dirty="0"/>
          </a:p>
          <a:p>
            <a:pPr marL="228600" indent="-228600"/>
            <a:endParaRPr lang="en-US" sz="1100" dirty="0"/>
          </a:p>
          <a:p>
            <a:pPr marL="228600" indent="-228600">
              <a:buAutoNum type="arabicPeriod" startAt="4"/>
            </a:pPr>
            <a:r>
              <a:rPr lang="en-US" sz="1100" dirty="0"/>
              <a:t>Pathway to customers (channels)</a:t>
            </a:r>
          </a:p>
          <a:p>
            <a:pPr marL="228600" indent="-228600">
              <a:buAutoNum type="arabicPeriod" startAt="4"/>
            </a:pPr>
            <a:endParaRPr lang="en-US" sz="1100" dirty="0"/>
          </a:p>
          <a:p>
            <a:pPr marL="228600" indent="-228600">
              <a:buAutoNum type="arabicPeriod" startAt="4"/>
            </a:pPr>
            <a:r>
              <a:rPr lang="en-US" sz="1100" dirty="0"/>
              <a:t>Identify revenue streams</a:t>
            </a:r>
          </a:p>
          <a:p>
            <a:pPr marL="228600" indent="-228600">
              <a:buAutoNum type="arabicPeriod" startAt="4"/>
            </a:pPr>
            <a:endParaRPr lang="en-US" sz="1100" dirty="0"/>
          </a:p>
          <a:p>
            <a:pPr marL="228600" indent="-228600">
              <a:buAutoNum type="arabicPeriod" startAt="4"/>
            </a:pPr>
            <a:r>
              <a:rPr lang="en-US" sz="1100" dirty="0"/>
              <a:t>What key metrics will be used?</a:t>
            </a:r>
          </a:p>
          <a:p>
            <a:pPr marL="228600" indent="-228600">
              <a:buAutoNum type="arabicPeriod" startAt="4"/>
            </a:pPr>
            <a:endParaRPr lang="en-US" sz="1100" dirty="0"/>
          </a:p>
          <a:p>
            <a:endParaRPr lang="en-US" sz="1100" dirty="0"/>
          </a:p>
          <a:p>
            <a:pPr marL="228600" indent="-228600">
              <a:buFont typeface="+mj-lt"/>
              <a:buAutoNum type="arabicPeriod"/>
            </a:pPr>
            <a:endParaRPr lang="en-US" sz="1100" dirty="0"/>
          </a:p>
          <a:p>
            <a:r>
              <a:rPr lang="en-US" sz="1100" dirty="0"/>
              <a:t>Sign that you have met with advisor and developed a </a:t>
            </a:r>
            <a:r>
              <a:rPr lang="en-US" sz="1100" b="1" dirty="0"/>
              <a:t>financing plan</a:t>
            </a:r>
            <a:r>
              <a:rPr lang="en-US" sz="1100" dirty="0"/>
              <a:t>.  Highly recommend contact with a loan officer.</a:t>
            </a:r>
          </a:p>
          <a:p>
            <a:endParaRPr lang="en-US" sz="1100" dirty="0"/>
          </a:p>
          <a:p>
            <a:r>
              <a:rPr lang="en-US" sz="1100" dirty="0"/>
              <a:t>Signature _________________________________ Date _________</a:t>
            </a:r>
          </a:p>
          <a:p>
            <a:endParaRPr lang="en-US" sz="1100" dirty="0"/>
          </a:p>
          <a:p>
            <a:r>
              <a:rPr lang="en-US" sz="1100" dirty="0"/>
              <a:t>Signature _________________________________ Date _________</a:t>
            </a:r>
          </a:p>
          <a:p>
            <a:r>
              <a:rPr lang="en-US" sz="1100" dirty="0"/>
              <a:t> </a:t>
            </a:r>
          </a:p>
          <a:p>
            <a:r>
              <a:rPr lang="en-US" sz="1100" dirty="0"/>
              <a:t>Signature _________________________________ Date _________</a:t>
            </a:r>
          </a:p>
          <a:p>
            <a:endParaRPr lang="en-US" sz="1100" dirty="0"/>
          </a:p>
        </p:txBody>
      </p:sp>
      <p:cxnSp>
        <p:nvCxnSpPr>
          <p:cNvPr id="7" name="Straight Connector 6"/>
          <p:cNvCxnSpPr>
            <a:cxnSpLocks/>
          </p:cNvCxnSpPr>
          <p:nvPr/>
        </p:nvCxnSpPr>
        <p:spPr>
          <a:xfrm>
            <a:off x="4800600" y="1219200"/>
            <a:ext cx="0" cy="5638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4835237" y="1219200"/>
            <a:ext cx="411480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/>
              <a:t>EIB</a:t>
            </a:r>
            <a:r>
              <a:rPr lang="en-US" sz="1100" dirty="0"/>
              <a:t> – verify this is a </a:t>
            </a:r>
            <a:r>
              <a:rPr lang="en-US" sz="1100" u="sng" dirty="0"/>
              <a:t>new</a:t>
            </a:r>
            <a:r>
              <a:rPr lang="en-US" sz="1100" dirty="0"/>
              <a:t> business and identify your target market.</a:t>
            </a:r>
          </a:p>
          <a:p>
            <a:r>
              <a:rPr lang="en-US" sz="1100" dirty="0"/>
              <a:t>       This is a new business Yes/No (please circle)</a:t>
            </a:r>
          </a:p>
          <a:p>
            <a:r>
              <a:rPr lang="en-US" sz="1100" dirty="0"/>
              <a:t>        Target customers ______________________________________</a:t>
            </a:r>
          </a:p>
          <a:p>
            <a:r>
              <a:rPr lang="en-US" sz="1100" b="1" dirty="0"/>
              <a:t>IBP </a:t>
            </a:r>
            <a:r>
              <a:rPr lang="en-US" sz="1100" dirty="0"/>
              <a:t>– verify this is a new business venture </a:t>
            </a:r>
          </a:p>
          <a:p>
            <a:r>
              <a:rPr lang="en-US" sz="1100" dirty="0"/>
              <a:t>         This is a new business Yes/No (please circle)</a:t>
            </a:r>
          </a:p>
          <a:p>
            <a:r>
              <a:rPr lang="en-US" sz="1100" dirty="0"/>
              <a:t>         Country for business venture ___________________________</a:t>
            </a:r>
          </a:p>
          <a:p>
            <a:endParaRPr lang="en-US" sz="1100" dirty="0"/>
          </a:p>
          <a:p>
            <a:r>
              <a:rPr lang="en-US" sz="1100" b="1" dirty="0"/>
              <a:t>EBG</a:t>
            </a:r>
            <a:r>
              <a:rPr lang="en-US" sz="1100" dirty="0"/>
              <a:t> – verify you own this business Yes/No</a:t>
            </a:r>
          </a:p>
          <a:p>
            <a:r>
              <a:rPr lang="en-US" sz="1100" dirty="0"/>
              <a:t>          Can you provide proof of ownership Yes/No</a:t>
            </a:r>
          </a:p>
          <a:p>
            <a:endParaRPr lang="en-US" sz="1100" dirty="0"/>
          </a:p>
          <a:p>
            <a:r>
              <a:rPr lang="en-US" sz="1100" b="1" dirty="0"/>
              <a:t>EFB</a:t>
            </a:r>
            <a:r>
              <a:rPr lang="en-US" sz="1100" dirty="0"/>
              <a:t> – Verify this is an existing franchise Yes/No</a:t>
            </a:r>
          </a:p>
          <a:p>
            <a:endParaRPr lang="en-US" sz="1100" dirty="0"/>
          </a:p>
          <a:p>
            <a:endParaRPr lang="en-US" sz="1100" dirty="0"/>
          </a:p>
          <a:p>
            <a:endParaRPr lang="en-US" sz="1100" dirty="0"/>
          </a:p>
          <a:p>
            <a:r>
              <a:rPr lang="en-US" sz="1100" b="1" dirty="0"/>
              <a:t>EIP</a:t>
            </a:r>
            <a:r>
              <a:rPr lang="en-US" sz="1100" dirty="0"/>
              <a:t> – Verify this is a new business, product, or service</a:t>
            </a:r>
          </a:p>
          <a:p>
            <a:r>
              <a:rPr lang="en-US" sz="1100" dirty="0"/>
              <a:t>           Yes/No</a:t>
            </a:r>
          </a:p>
          <a:p>
            <a:endParaRPr lang="en-US" sz="1100" dirty="0"/>
          </a:p>
          <a:p>
            <a:r>
              <a:rPr lang="en-US" sz="1100" b="1" dirty="0"/>
              <a:t>ESB</a:t>
            </a:r>
            <a:r>
              <a:rPr lang="en-US" sz="1100" dirty="0"/>
              <a:t> – What source of capital will you use for this business proposal?</a:t>
            </a:r>
          </a:p>
          <a:p>
            <a:r>
              <a:rPr lang="en-US" sz="1100" dirty="0"/>
              <a:t>           Source of Capital  __________________________</a:t>
            </a:r>
          </a:p>
          <a:p>
            <a:endParaRPr lang="en-US" sz="1100" dirty="0"/>
          </a:p>
          <a:p>
            <a:r>
              <a:rPr lang="en-US" sz="1100" dirty="0"/>
              <a:t>         </a:t>
            </a:r>
          </a:p>
          <a:p>
            <a:endParaRPr lang="en-US" sz="1100" dirty="0"/>
          </a:p>
          <a:p>
            <a:endParaRPr lang="en-US" sz="1100" dirty="0"/>
          </a:p>
          <a:p>
            <a:endParaRPr lang="en-US" sz="1100" dirty="0"/>
          </a:p>
          <a:p>
            <a:endParaRPr lang="en-US" sz="1100" dirty="0"/>
          </a:p>
          <a:p>
            <a:endParaRPr lang="en-US" sz="1100" dirty="0"/>
          </a:p>
          <a:p>
            <a:endParaRPr lang="en-US" sz="1100" dirty="0"/>
          </a:p>
          <a:p>
            <a:endParaRPr lang="en-US" sz="1100" dirty="0"/>
          </a:p>
          <a:p>
            <a:r>
              <a:rPr lang="en-US" sz="1100" b="1" dirty="0"/>
              <a:t>***Don’t forget as you work, document any phone interviews, personal interviews, web searches, research, trade documents, etc. and place on a bibliography page.  Use either MLA or APA style.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334730A-26E9-4CC6-8EA0-A7836A1B3266}"/>
              </a:ext>
            </a:extLst>
          </p:cNvPr>
          <p:cNvSpPr txBox="1"/>
          <p:nvPr/>
        </p:nvSpPr>
        <p:spPr>
          <a:xfrm>
            <a:off x="2476500" y="428187"/>
            <a:ext cx="27431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</a:t>
            </a:r>
            <a:r>
              <a:rPr lang="en-US" sz="1100" i="1" dirty="0"/>
              <a:t>10 Page</a:t>
            </a:r>
          </a:p>
          <a:p>
            <a:pPr marL="171450" indent="-171450">
              <a:buFont typeface="Wingdings" panose="05000000000000000000" pitchFamily="2" charset="2"/>
              <a:buChar char="q"/>
            </a:pPr>
            <a:r>
              <a:rPr lang="en-US" sz="1100" dirty="0"/>
              <a:t>Innovation Plan (EIP)</a:t>
            </a:r>
          </a:p>
          <a:p>
            <a:pPr marL="171450" indent="-171450">
              <a:buFont typeface="Wingdings" panose="05000000000000000000" pitchFamily="2" charset="2"/>
              <a:buChar char="q"/>
            </a:pPr>
            <a:r>
              <a:rPr lang="en-US" sz="1100" dirty="0"/>
              <a:t>Start-Up Business Plan (ESB)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730ED3D-5FB0-46CC-BE8B-7F998CCF390E}"/>
              </a:ext>
            </a:extLst>
          </p:cNvPr>
          <p:cNvSpPr txBox="1"/>
          <p:nvPr/>
        </p:nvSpPr>
        <p:spPr>
          <a:xfrm>
            <a:off x="4953000" y="782913"/>
            <a:ext cx="270510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Date ________________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F884EEDA-4E53-4530-8EC3-9072E7DC9CEC}"/>
              </a:ext>
            </a:extLst>
          </p:cNvPr>
          <p:cNvCxnSpPr/>
          <p:nvPr/>
        </p:nvCxnSpPr>
        <p:spPr>
          <a:xfrm>
            <a:off x="4953000" y="3429000"/>
            <a:ext cx="3809998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29549128-DDC4-45C9-B406-AE0B609A9113}"/>
              </a:ext>
            </a:extLst>
          </p:cNvPr>
          <p:cNvSpPr txBox="1"/>
          <p:nvPr/>
        </p:nvSpPr>
        <p:spPr>
          <a:xfrm>
            <a:off x="4191000" y="313086"/>
            <a:ext cx="10286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Step 1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2A9667C-8131-4988-94DD-29B77924EB17}"/>
              </a:ext>
            </a:extLst>
          </p:cNvPr>
          <p:cNvSpPr txBox="1"/>
          <p:nvPr/>
        </p:nvSpPr>
        <p:spPr>
          <a:xfrm>
            <a:off x="2888672" y="2249791"/>
            <a:ext cx="10286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Step 4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67C6F99-46C4-44AF-8FB3-780946791877}"/>
              </a:ext>
            </a:extLst>
          </p:cNvPr>
          <p:cNvSpPr txBox="1"/>
          <p:nvPr/>
        </p:nvSpPr>
        <p:spPr>
          <a:xfrm>
            <a:off x="2422814" y="1406759"/>
            <a:ext cx="10286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Step 3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07C5A4F-AF8F-45F5-AD92-BAE99DC473FC}"/>
              </a:ext>
            </a:extLst>
          </p:cNvPr>
          <p:cNvSpPr txBox="1"/>
          <p:nvPr/>
        </p:nvSpPr>
        <p:spPr>
          <a:xfrm>
            <a:off x="2402032" y="248554"/>
            <a:ext cx="10286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Step 2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2C135F5-4704-4032-91D5-EE77DDCCDBAD}"/>
              </a:ext>
            </a:extLst>
          </p:cNvPr>
          <p:cNvSpPr txBox="1"/>
          <p:nvPr/>
        </p:nvSpPr>
        <p:spPr>
          <a:xfrm>
            <a:off x="7753925" y="2434457"/>
            <a:ext cx="10286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Step 5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E90C45C-2B8D-4583-82EA-8C9644775449}"/>
              </a:ext>
            </a:extLst>
          </p:cNvPr>
          <p:cNvSpPr txBox="1"/>
          <p:nvPr/>
        </p:nvSpPr>
        <p:spPr>
          <a:xfrm>
            <a:off x="7955974" y="3571868"/>
            <a:ext cx="10286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Step 5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2BD56A3-0BB9-49FF-A545-75086605987C}"/>
              </a:ext>
            </a:extLst>
          </p:cNvPr>
          <p:cNvSpPr txBox="1"/>
          <p:nvPr/>
        </p:nvSpPr>
        <p:spPr>
          <a:xfrm>
            <a:off x="3619503" y="5334000"/>
            <a:ext cx="10286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Step 6</a:t>
            </a: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1F1CC046-4BB1-43BD-9FE1-132E75F4FAE5}"/>
              </a:ext>
            </a:extLst>
          </p:cNvPr>
          <p:cNvSpPr/>
          <p:nvPr/>
        </p:nvSpPr>
        <p:spPr>
          <a:xfrm>
            <a:off x="4648201" y="5562600"/>
            <a:ext cx="4336469" cy="1165796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347</Words>
  <Application>Microsoft Office PowerPoint</Application>
  <PresentationFormat>On-screen Show (4:3)</PresentationFormat>
  <Paragraphs>75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Wingdings</vt:lpstr>
      <vt:lpstr>Office Theme</vt:lpstr>
      <vt:lpstr>PowerPoint Presentation</vt:lpstr>
    </vt:vector>
  </TitlesOfParts>
  <Company>Windows User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linda</dc:creator>
  <cp:lastModifiedBy>kimberly frahm</cp:lastModifiedBy>
  <cp:revision>15</cp:revision>
  <dcterms:created xsi:type="dcterms:W3CDTF">2013-07-19T17:14:39Z</dcterms:created>
  <dcterms:modified xsi:type="dcterms:W3CDTF">2021-10-26T17:43:05Z</dcterms:modified>
</cp:coreProperties>
</file>